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2CBDE276-5739-8FE0-4A0F-4977B8A49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4B7803F2-790C-DEBB-09BE-79DFB53B12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8D6F65BB-D375-0B8E-6F80-A6411F78AA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36073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86" y="2236793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«Прием педагогической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ехники «Лови ошибку!»»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209978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Кузьмина Алена Андреевна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МБОУ Одинцовская СОШ №3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Одинцовский городской округ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180068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153886"/>
            <a:ext cx="10515600" cy="4957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/>
              <a:t>Цель:</a:t>
            </a:r>
            <a:r>
              <a:rPr lang="ru-RU" sz="2400" dirty="0"/>
              <a:t> создание условий для формирования орфографической зоркости, навыков самоконтроля и учебной самостоятельности учащихся через поиск и анализ преднамеренно допущенных ошибок в учебном материале.</a:t>
            </a:r>
            <a:endParaRPr sz="2400" dirty="0"/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400" b="1" dirty="0"/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/>
              <a:t>Задачи: 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400" dirty="0"/>
              <a:t>Актуализировать знание изученных орфографических правил (безударные гласные, окончания существительных, правописание ь после шипящих и т.д.).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400" dirty="0"/>
              <a:t>Отработать умение видеть «орфограмму» (опасное место) в слове, предложении, тексте.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400" dirty="0"/>
              <a:t>Совершенствовать навык доказательства выбора написания (подбор проверочного слова, определение склонения и падежа, разбор слова по составу).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400" dirty="0"/>
              <a:t>Научить классифицировать ошибки по типам (например, ошибка в приставке, в окончании, словарное слово).</a:t>
            </a:r>
            <a:endParaRPr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708946" y="15375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		</a:t>
            </a:r>
            <a:r>
              <a:rPr lang="ru-RU" sz="2400" dirty="0"/>
              <a:t>Прием «Лови ошибку» представляет собой универсальный педагогический инструмент, реализующий деятельностный подход в обучении. Его теоретическая основа базируется на психологических механизмах внимания, игровой деятельности и критического мышления. При соблюдении условий эффективного применения (предупреждение об ошибках, аргументация, фиксация правильного варианта) прием способствует формированию орфографической зоркости, развитию самоконтроля и повышению учебной мотивации учащихся.</a:t>
            </a:r>
            <a:endParaRPr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092925" y="1537525"/>
            <a:ext cx="9704100" cy="392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ct val="100000"/>
            </a:pPr>
            <a:r>
              <a:rPr lang="ru-RU" sz="2700" b="1" dirty="0"/>
              <a:t>Тема урока: </a:t>
            </a:r>
            <a:r>
              <a:rPr lang="ru-RU" sz="2700" dirty="0"/>
              <a:t>«Правописание безударных падежных окончаний имен существительных в единственном числе»</a:t>
            </a:r>
            <a:br>
              <a:rPr lang="ru-RU" sz="2700" dirty="0"/>
            </a:br>
            <a:r>
              <a:rPr lang="ru-RU" sz="2700" b="1" dirty="0"/>
              <a:t>Класс: </a:t>
            </a:r>
            <a:r>
              <a:rPr lang="ru-RU" sz="2700" dirty="0"/>
              <a:t>4</a:t>
            </a:r>
            <a:br>
              <a:rPr lang="ru-RU" sz="2700" dirty="0"/>
            </a:br>
            <a:r>
              <a:rPr lang="ru-RU" sz="2700" b="1" dirty="0"/>
              <a:t>Этап урока: </a:t>
            </a:r>
            <a:r>
              <a:rPr lang="ru-RU" sz="2700" dirty="0"/>
              <a:t>Актуализация знаний</a:t>
            </a:r>
            <a:br>
              <a:rPr lang="ru-RU" sz="2700" dirty="0"/>
            </a:br>
            <a:r>
              <a:rPr lang="ru-RU" sz="2700" b="1" dirty="0"/>
              <a:t>Возможные варианты применения:</a:t>
            </a:r>
            <a:br>
              <a:rPr lang="ru-RU" sz="2700" b="1" dirty="0"/>
            </a:br>
            <a:r>
              <a:rPr lang="ru-RU" sz="2700" dirty="0"/>
              <a:t>- выявить типичные затруднения до начала интенсивной отработки;</a:t>
            </a:r>
            <a:br>
              <a:rPr lang="ru-RU" sz="2700" dirty="0"/>
            </a:br>
            <a:r>
              <a:rPr lang="ru-RU" sz="2700" dirty="0"/>
              <a:t>- перевести внимание учащихся с механического списывания на аналитическую работу;</a:t>
            </a:r>
            <a:br>
              <a:rPr lang="ru-RU" sz="2700" dirty="0"/>
            </a:br>
            <a:r>
              <a:rPr lang="ru-RU" sz="2700" dirty="0"/>
              <a:t>- создать ситуацию успеха через игровую форму («я нашел ошибку учителя»).</a:t>
            </a:r>
            <a:br>
              <a:rPr lang="ru-RU" sz="2400" dirty="0"/>
            </a:br>
            <a:endParaRPr sz="2400" dirty="0"/>
          </a:p>
        </p:txBody>
      </p:sp>
      <p:sp>
        <p:nvSpPr>
          <p:cNvPr id="2" name="Google Shape;106;g3352f216e9d_0_0">
            <a:extLst>
              <a:ext uri="{FF2B5EF4-FFF2-40B4-BE49-F238E27FC236}">
                <a16:creationId xmlns:a16="http://schemas.microsoft.com/office/drawing/2014/main" id="{954EE9F2-F740-4F5E-4CB2-15C6EE5CC451}"/>
              </a:ext>
            </a:extLst>
          </p:cNvPr>
          <p:cNvSpPr txBox="1">
            <a:spLocks/>
          </p:cNvSpPr>
          <p:nvPr/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Практическая значимость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92363" y="51707"/>
            <a:ext cx="631620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dirty="0"/>
              <a:t>Применение приема на уроке</a:t>
            </a: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1382486"/>
            <a:ext cx="503849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1. На доске и на индивидуальных карточках представлен текст.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2. Предупреждение учителя: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«В этом тексте спрятались 5 ошибок в окончаниях существительных. Ваша задача – найти их и исправить. Помните: вы не просто находите ошибку, вы должны доказать, почему нужно писать именно так.».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48B5C0-D9F1-7B25-75F5-2E890F11C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286" y="1257300"/>
            <a:ext cx="6223724" cy="35314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D7D306C0-C93C-0655-A0C6-385BF63B9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DD8F5324-0DC0-8369-51AF-C98BEDE344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37934" y="21771"/>
            <a:ext cx="631620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dirty="0"/>
              <a:t>Применение приема на уроке</a:t>
            </a:r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1351196E-28BD-59BC-CD78-128F37473D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00250" y="1143000"/>
            <a:ext cx="999149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3. Далее работа учащихся с текстом: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- читают текст;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- находят «опасные» места;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- думают, какое правило нужно применить;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- исправляют ошибки карандашом на карточке.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4. Параллельная работа учителя: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Учитель наблюдает за работой пар, при необходимости направляет, задает наводящие вопросы: «Как определить склонение этого существительного?», «В каком падеже оно стоит?», «Какое окончание нужно писать?»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5. Проверка и обсуждение (фронтальная проверка):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Учитель вызывает нескольких учащихся по очереди к доске. Каждый комментируют найденную ошибку.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4048100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367720" y="571071"/>
            <a:ext cx="4707994" cy="626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700" b="0" dirty="0"/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3700" dirty="0"/>
          </a:p>
        </p:txBody>
      </p:sp>
      <p:sp>
        <p:nvSpPr>
          <p:cNvPr id="2" name="Google Shape;107;g3352f216e9d_0_0">
            <a:extLst>
              <a:ext uri="{FF2B5EF4-FFF2-40B4-BE49-F238E27FC236}">
                <a16:creationId xmlns:a16="http://schemas.microsoft.com/office/drawing/2014/main" id="{7445DE48-06A1-4538-04BC-CE174A74AABD}"/>
              </a:ext>
            </a:extLst>
          </p:cNvPr>
          <p:cNvSpPr txBox="1">
            <a:spLocks/>
          </p:cNvSpPr>
          <p:nvPr/>
        </p:nvSpPr>
        <p:spPr>
          <a:xfrm>
            <a:off x="708946" y="15375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r>
              <a:rPr lang="ru-RU" b="0" dirty="0"/>
              <a:t>Учащиеся продемонстрировали умение применять алгоритм определения падежных окончаний.</a:t>
            </a:r>
          </a:p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r>
              <a:rPr lang="ru-RU" b="0" dirty="0"/>
              <a:t>Учащиеся продемонстрировали умение применять алгоритм определения падежных окончаний.</a:t>
            </a:r>
          </a:p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r>
              <a:rPr lang="ru-RU" b="0" dirty="0"/>
              <a:t>Ребятам работать в роли «корректора» интересно; дети активно включились в деятельность с первых минут.</a:t>
            </a:r>
          </a:p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r>
              <a:rPr lang="ru-RU" b="0" dirty="0"/>
              <a:t>Учащиеся не просто списывали или вставляли буквы, а анализировали, доказывали.</a:t>
            </a:r>
          </a:p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r>
              <a:rPr lang="ru-RU" b="0" dirty="0"/>
              <a:t>Ученики находили много неправильных ошибок.</a:t>
            </a:r>
          </a:p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r>
              <a:rPr lang="ru-RU" b="0" dirty="0"/>
              <a:t>В следующий раз при использовании приема рекомендуется на первых этапах указывать точное количество ошибок; использовать не более 1–2 «ловушек» на 5–6 слов.</a:t>
            </a:r>
          </a:p>
          <a:p>
            <a:pPr marL="520700" indent="-342900" algn="just">
              <a:spcBef>
                <a:spcPts val="0"/>
              </a:spcBef>
              <a:buSzPts val="2800"/>
              <a:buFontTx/>
              <a:buChar char="-"/>
            </a:pPr>
            <a:endParaRPr lang="ru-RU" b="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Microsoft Office PowerPoint</Application>
  <PresentationFormat>Широкоэкранный</PresentationFormat>
  <Paragraphs>45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Тема урока: «Правописание безударных падежных окончаний имен существительных в единственном числе» Класс: 4 Этап урока: Актуализация знаний Возможные варианты применения: - выявить типичные затруднения до начала интенсивной отработки; - перевести внимание учащихся с механического списывания на аналитическую работу; - создать ситуацию успеха через игровую форму («я нашел ошибку учителя»). 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Алёна Кузьмина</cp:lastModifiedBy>
  <cp:revision>1</cp:revision>
  <dcterms:created xsi:type="dcterms:W3CDTF">2024-01-14T08:39:34Z</dcterms:created>
  <dcterms:modified xsi:type="dcterms:W3CDTF">2026-03-22T19:32:19Z</dcterms:modified>
</cp:coreProperties>
</file>